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Average"/>
      <p:regular r:id="rId31"/>
    </p:embeddedFont>
    <p:embeddedFont>
      <p:font typeface="Oswa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verage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Oswald-bold.fntdata"/><Relationship Id="rId10" Type="http://schemas.openxmlformats.org/officeDocument/2006/relationships/slide" Target="slides/slide4.xml"/><Relationship Id="rId32" Type="http://schemas.openxmlformats.org/officeDocument/2006/relationships/font" Target="fonts/Oswald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73bfbbeb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73bfbbeb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73bfbbebb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73bfbbebb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73bfbbebb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73bfbbebb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73bfbbebb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73bfbbebb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73bfbbebb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73bfbbebb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73bfbbebb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73bfbbebb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73bfbbebb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73bfbbebb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73bfbbebb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73bfbbebb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73bfbbebb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73bfbbebb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73bfbbebb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73bfbbebb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前者使用了兩次量化操作，而後者並沒有採用量化操作，使用了線性插值算法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73bfbbebb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73bfbbebb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73bfbbeb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73bfbbeb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73bfbbebb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73bfbbebb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73bfbbebb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73bfbbebb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73bfbbebb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73bfbbebb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保留兩次小數，使用雙性差值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73bfbbebb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73bfbbebb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73bfbbebb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73bfbbebb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73bfbbebb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73bfbbebb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73bfbbebb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73bfbbebb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73bfbbebb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73bfbbebb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73bfbbebb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73bfbbebb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73bfbbebb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73bfbbebb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相似的像素 - 顏色、紋理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73bfbbebb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73bfbbebb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很多重疊區域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計算量大時間久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73bfbbebb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73bfbbebb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RCNN 20s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56" name="Google Shape;56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arxiv.org/pdf/1703.06870.pdf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Mask RCNN</a:t>
            </a:r>
            <a:endParaRPr/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Alex, 2020.06.15</a:t>
            </a:r>
            <a:endParaRPr/>
          </a:p>
        </p:txBody>
      </p:sp>
      <p:sp>
        <p:nvSpPr>
          <p:cNvPr id="106" name="Google Shape;106;p25"/>
          <p:cNvSpPr txBox="1"/>
          <p:nvPr/>
        </p:nvSpPr>
        <p:spPr>
          <a:xfrm>
            <a:off x="0" y="4781700"/>
            <a:ext cx="31953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Mask R-CNN</a:t>
            </a:r>
            <a:endParaRPr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ROI Pooling</a:t>
            </a:r>
            <a:endParaRPr/>
          </a:p>
        </p:txBody>
      </p:sp>
      <p:sp>
        <p:nvSpPr>
          <p:cNvPr id="165" name="Google Shape;165;p34"/>
          <p:cNvSpPr txBox="1"/>
          <p:nvPr>
            <p:ph idx="1" type="body"/>
          </p:nvPr>
        </p:nvSpPr>
        <p:spPr>
          <a:xfrm>
            <a:off x="190375" y="1324675"/>
            <a:ext cx="2760000" cy="31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The process of RoI Pooling is to map the rectangular boxes of different sizes into rectangular boxes of fixed size (w * h);</a:t>
            </a:r>
            <a:endParaRPr/>
          </a:p>
        </p:txBody>
      </p:sp>
      <p:pic>
        <p:nvPicPr>
          <p:cNvPr id="166" name="Google Shape;1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375" y="445025"/>
            <a:ext cx="6061426" cy="454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69138"/>
                </a:solidFill>
              </a:rPr>
              <a:t>Faster R-CNN</a:t>
            </a:r>
            <a:endParaRPr>
              <a:solidFill>
                <a:srgbClr val="E69138"/>
              </a:solidFill>
            </a:endParaRPr>
          </a:p>
        </p:txBody>
      </p:sp>
      <p:pic>
        <p:nvPicPr>
          <p:cNvPr id="172" name="Google Shape;1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25" y="1464475"/>
            <a:ext cx="8936150" cy="32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5"/>
          <p:cNvSpPr/>
          <p:nvPr/>
        </p:nvSpPr>
        <p:spPr>
          <a:xfrm>
            <a:off x="2512225" y="1476375"/>
            <a:ext cx="1714500" cy="138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5"/>
          <p:cNvSpPr txBox="1"/>
          <p:nvPr>
            <p:ph idx="1" type="body"/>
          </p:nvPr>
        </p:nvSpPr>
        <p:spPr>
          <a:xfrm>
            <a:off x="3559750" y="891775"/>
            <a:ext cx="59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Get region proposals by region proposal network(RPN)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Anchor</a:t>
            </a:r>
            <a:endParaRPr/>
          </a:p>
        </p:txBody>
      </p:sp>
      <p:sp>
        <p:nvSpPr>
          <p:cNvPr id="180" name="Google Shape;180;p36"/>
          <p:cNvSpPr txBox="1"/>
          <p:nvPr>
            <p:ph idx="1" type="body"/>
          </p:nvPr>
        </p:nvSpPr>
        <p:spPr>
          <a:xfrm>
            <a:off x="311700" y="1296600"/>
            <a:ext cx="3927000" cy="3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Prediction : For each location in feature maps, RPN make k guess.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6"/>
          <p:cNvSpPr txBox="1"/>
          <p:nvPr>
            <p:ph idx="1" type="body"/>
          </p:nvPr>
        </p:nvSpPr>
        <p:spPr>
          <a:xfrm>
            <a:off x="655950" y="4570825"/>
            <a:ext cx="59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/>
              <a:t>9 anchor : 3different scales at 3different aspect ratio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182" name="Google Shape;1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50" y="2312775"/>
            <a:ext cx="5342350" cy="22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6"/>
          <p:cNvSpPr txBox="1"/>
          <p:nvPr/>
        </p:nvSpPr>
        <p:spPr>
          <a:xfrm>
            <a:off x="6144000" y="1294263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zh-TW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Training : Which object is the anchor responsible for? 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According to IOU.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Anchor</a:t>
            </a:r>
            <a:endParaRPr/>
          </a:p>
        </p:txBody>
      </p:sp>
      <p:pic>
        <p:nvPicPr>
          <p:cNvPr id="189" name="Google Shape;1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0249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FPN</a:t>
            </a:r>
            <a:endParaRPr/>
          </a:p>
        </p:txBody>
      </p:sp>
      <p:pic>
        <p:nvPicPr>
          <p:cNvPr id="195" name="Google Shape;1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753525"/>
            <a:ext cx="5715000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 txBox="1"/>
          <p:nvPr>
            <p:ph idx="1" type="body"/>
          </p:nvPr>
        </p:nvSpPr>
        <p:spPr>
          <a:xfrm>
            <a:off x="311700" y="1099275"/>
            <a:ext cx="872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Single scale object detection.   (May miss small object.)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7" name="Google Shape;197;p38"/>
          <p:cNvSpPr/>
          <p:nvPr/>
        </p:nvSpPr>
        <p:spPr>
          <a:xfrm>
            <a:off x="5155400" y="2940850"/>
            <a:ext cx="869100" cy="297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8"/>
          <p:cNvSpPr/>
          <p:nvPr/>
        </p:nvSpPr>
        <p:spPr>
          <a:xfrm>
            <a:off x="1771650" y="1753525"/>
            <a:ext cx="869100" cy="297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FPN</a:t>
            </a:r>
            <a:endParaRPr/>
          </a:p>
        </p:txBody>
      </p:sp>
      <p:pic>
        <p:nvPicPr>
          <p:cNvPr id="204" name="Google Shape;2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063" y="1559725"/>
            <a:ext cx="5833875" cy="34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9"/>
          <p:cNvSpPr txBox="1"/>
          <p:nvPr>
            <p:ph idx="1" type="body"/>
          </p:nvPr>
        </p:nvSpPr>
        <p:spPr>
          <a:xfrm>
            <a:off x="311700" y="1099275"/>
            <a:ext cx="872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Recognizing objects at vastly different scales is important.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06" name="Google Shape;206;p39"/>
          <p:cNvSpPr txBox="1"/>
          <p:nvPr>
            <p:ph idx="1" type="body"/>
          </p:nvPr>
        </p:nvSpPr>
        <p:spPr>
          <a:xfrm>
            <a:off x="6326800" y="2643175"/>
            <a:ext cx="13836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200">
                <a:solidFill>
                  <a:srgbClr val="FF0000"/>
                </a:solidFill>
              </a:rPr>
              <a:t>Faster R-CNN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207" name="Google Shape;207;p39"/>
          <p:cNvSpPr txBox="1"/>
          <p:nvPr>
            <p:ph idx="1" type="body"/>
          </p:nvPr>
        </p:nvSpPr>
        <p:spPr>
          <a:xfrm>
            <a:off x="3121625" y="4379100"/>
            <a:ext cx="13836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200">
                <a:solidFill>
                  <a:srgbClr val="FF0000"/>
                </a:solidFill>
              </a:rPr>
              <a:t>SSD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FPN</a:t>
            </a:r>
            <a:endParaRPr/>
          </a:p>
        </p:txBody>
      </p:sp>
      <p:pic>
        <p:nvPicPr>
          <p:cNvPr id="213" name="Google Shape;2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688" y="1120025"/>
            <a:ext cx="467936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0"/>
          <p:cNvSpPr txBox="1"/>
          <p:nvPr>
            <p:ph idx="1" type="body"/>
          </p:nvPr>
        </p:nvSpPr>
        <p:spPr>
          <a:xfrm>
            <a:off x="311700" y="1296600"/>
            <a:ext cx="3783900" cy="3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Bottom-up pathway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Top-down pathway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Lateral connections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solidFill>
                  <a:srgbClr val="FF0000"/>
                </a:solidFill>
              </a:rPr>
              <a:t>Accurate location + High semantics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69138"/>
                </a:solidFill>
              </a:rPr>
              <a:t>Mask RCNN</a:t>
            </a:r>
            <a:endParaRPr/>
          </a:p>
        </p:txBody>
      </p:sp>
      <p:pic>
        <p:nvPicPr>
          <p:cNvPr id="220" name="Google Shape;2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513" y="1017725"/>
            <a:ext cx="7224976" cy="40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ROI-Align (Bilinear Interpolation)</a:t>
            </a:r>
            <a:endParaRPr/>
          </a:p>
        </p:txBody>
      </p:sp>
      <p:pic>
        <p:nvPicPr>
          <p:cNvPr id="226" name="Google Shape;2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182025"/>
            <a:ext cx="382097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2"/>
          <p:cNvSpPr txBox="1"/>
          <p:nvPr/>
        </p:nvSpPr>
        <p:spPr>
          <a:xfrm>
            <a:off x="3190950" y="1017725"/>
            <a:ext cx="27621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linear interpolation</a:t>
            </a:r>
            <a:endParaRPr sz="1800"/>
          </a:p>
        </p:txBody>
      </p:sp>
      <p:pic>
        <p:nvPicPr>
          <p:cNvPr id="228" name="Google Shape;22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599" y="3429150"/>
            <a:ext cx="407670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ROI-Align (Bilinear Interpolation)</a:t>
            </a:r>
            <a:endParaRPr/>
          </a:p>
        </p:txBody>
      </p:sp>
      <p:sp>
        <p:nvSpPr>
          <p:cNvPr id="234" name="Google Shape;234;p43"/>
          <p:cNvSpPr txBox="1"/>
          <p:nvPr/>
        </p:nvSpPr>
        <p:spPr>
          <a:xfrm>
            <a:off x="3190950" y="1017725"/>
            <a:ext cx="27621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Bilinear Interpolation</a:t>
            </a:r>
            <a:endParaRPr sz="1800"/>
          </a:p>
        </p:txBody>
      </p:sp>
      <p:pic>
        <p:nvPicPr>
          <p:cNvPr id="235" name="Google Shape;2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75" y="1191975"/>
            <a:ext cx="4288626" cy="40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3"/>
          <p:cNvSpPr txBox="1"/>
          <p:nvPr/>
        </p:nvSpPr>
        <p:spPr>
          <a:xfrm>
            <a:off x="4941100" y="1833550"/>
            <a:ext cx="3095700" cy="18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Q12, Q22 -&gt; </a:t>
            </a:r>
            <a:r>
              <a:rPr lang="zh-TW" sz="22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R2</a:t>
            </a:r>
            <a:endParaRPr sz="22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Q11, Q21 -&gt; </a:t>
            </a:r>
            <a:r>
              <a:rPr lang="zh-TW" sz="22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R1</a:t>
            </a:r>
            <a:endParaRPr sz="22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R2, R1 -&gt; </a:t>
            </a:r>
            <a:r>
              <a:rPr lang="zh-TW" sz="22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P</a:t>
            </a:r>
            <a:endParaRPr sz="22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What is Instance Segmentation 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Introduction to Mask RCNN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R-CNN -&gt; Fast R-CNN -&gt; Faster R-CNN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Mask RCNN - ROS Align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Summary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ROI Pooling</a:t>
            </a:r>
            <a:endParaRPr/>
          </a:p>
        </p:txBody>
      </p:sp>
      <p:sp>
        <p:nvSpPr>
          <p:cNvPr id="242" name="Google Shape;242;p44"/>
          <p:cNvSpPr txBox="1"/>
          <p:nvPr>
            <p:ph idx="1" type="body"/>
          </p:nvPr>
        </p:nvSpPr>
        <p:spPr>
          <a:xfrm>
            <a:off x="190375" y="1324675"/>
            <a:ext cx="2760000" cy="31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The process of RoI Pooling is to map the rectangular boxes of different sizes into rectangular boxes of fixed size (w * h);</a:t>
            </a:r>
            <a:endParaRPr/>
          </a:p>
        </p:txBody>
      </p:sp>
      <p:pic>
        <p:nvPicPr>
          <p:cNvPr id="243" name="Google Shape;2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375" y="445025"/>
            <a:ext cx="6061426" cy="454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ROI Pooling Problem</a:t>
            </a:r>
            <a:endParaRPr/>
          </a:p>
        </p:txBody>
      </p:sp>
      <p:pic>
        <p:nvPicPr>
          <p:cNvPr id="249" name="Google Shape;2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2725"/>
            <a:ext cx="8839203" cy="249803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5"/>
          <p:cNvSpPr txBox="1"/>
          <p:nvPr>
            <p:ph idx="1" type="body"/>
          </p:nvPr>
        </p:nvSpPr>
        <p:spPr>
          <a:xfrm>
            <a:off x="152400" y="3973150"/>
            <a:ext cx="8991600" cy="31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These quantizations intrduce misalignments between the ROI and extracted features.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It has a large negative effect on predicting pixel-accurate masks!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ROI-Align</a:t>
            </a:r>
            <a:endParaRPr/>
          </a:p>
        </p:txBody>
      </p:sp>
      <p:pic>
        <p:nvPicPr>
          <p:cNvPr id="256" name="Google Shape;2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100" y="1147900"/>
            <a:ext cx="7691427" cy="39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Summary</a:t>
            </a:r>
            <a:endParaRPr/>
          </a:p>
        </p:txBody>
      </p:sp>
      <p:sp>
        <p:nvSpPr>
          <p:cNvPr id="262" name="Google Shape;26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Instance Segmentation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ROI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ROI Pooling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RPN - Anchor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FPN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ROI Align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RCNN -&gt; Fast RCNN -&gt; Faster RCNN -&gt; Mask RCNN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Let's start the tutorial 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is Instance Segmentation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311700" y="1152475"/>
            <a:ext cx="85206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Target detection 		= 	 category + location (faster-RCNN)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Semantic segmentation = 	 object contour (FCN)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Instance segmentation	=	 category + location + object contour (Mask-RCNN)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463" y="2571750"/>
            <a:ext cx="4401075" cy="24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 to Mask RCNN(2017)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8"/>
          <p:cNvSpPr txBox="1"/>
          <p:nvPr>
            <p:ph idx="1" type="body"/>
          </p:nvPr>
        </p:nvSpPr>
        <p:spPr>
          <a:xfrm>
            <a:off x="311700" y="1152475"/>
            <a:ext cx="85206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rgbClr val="FF0000"/>
                </a:solidFill>
              </a:rPr>
              <a:t>Mask RCNN</a:t>
            </a:r>
            <a:r>
              <a:rPr lang="zh-TW"/>
              <a:t> is improved on the basis of </a:t>
            </a:r>
            <a:r>
              <a:rPr lang="zh-TW">
                <a:solidFill>
                  <a:srgbClr val="FF0000"/>
                </a:solidFill>
              </a:rPr>
              <a:t>faster-RCNN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Can complete a variety of tasks such as </a:t>
            </a:r>
            <a:r>
              <a:rPr lang="zh-TW">
                <a:solidFill>
                  <a:srgbClr val="FF0000"/>
                </a:solidFill>
              </a:rPr>
              <a:t>classification</a:t>
            </a:r>
            <a:r>
              <a:rPr lang="zh-TW"/>
              <a:t>, </a:t>
            </a:r>
            <a:r>
              <a:rPr lang="zh-TW">
                <a:solidFill>
                  <a:srgbClr val="FF0000"/>
                </a:solidFill>
              </a:rPr>
              <a:t>detection</a:t>
            </a:r>
            <a:r>
              <a:rPr lang="zh-TW"/>
              <a:t>, </a:t>
            </a:r>
            <a:r>
              <a:rPr lang="zh-TW">
                <a:solidFill>
                  <a:srgbClr val="FF0000"/>
                </a:solidFill>
              </a:rPr>
              <a:t>semantic segmentation</a:t>
            </a:r>
            <a:r>
              <a:rPr lang="zh-TW"/>
              <a:t>, </a:t>
            </a:r>
            <a:r>
              <a:rPr lang="zh-TW">
                <a:solidFill>
                  <a:srgbClr val="FF0000"/>
                </a:solidFill>
              </a:rPr>
              <a:t>instance segmentation</a:t>
            </a:r>
            <a:r>
              <a:rPr lang="zh-TW"/>
              <a:t>, </a:t>
            </a:r>
            <a:r>
              <a:rPr lang="zh-TW">
                <a:solidFill>
                  <a:srgbClr val="FF0000"/>
                </a:solidFill>
              </a:rPr>
              <a:t>human pose recognition</a:t>
            </a:r>
            <a:r>
              <a:rPr lang="zh-TW"/>
              <a:t>, etc.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three challenges of the COCO dataset : </a:t>
            </a:r>
            <a:r>
              <a:rPr lang="zh-TW">
                <a:solidFill>
                  <a:srgbClr val="FF0000"/>
                </a:solidFill>
              </a:rPr>
              <a:t>instance segmentation</a:t>
            </a:r>
            <a:r>
              <a:rPr lang="zh-TW"/>
              <a:t>, </a:t>
            </a:r>
            <a:r>
              <a:rPr lang="zh-TW">
                <a:solidFill>
                  <a:srgbClr val="FF0000"/>
                </a:solidFill>
              </a:rPr>
              <a:t>bounding-box object detecton</a:t>
            </a:r>
            <a:r>
              <a:rPr lang="zh-TW"/>
              <a:t>, and </a:t>
            </a:r>
            <a:r>
              <a:rPr lang="zh-TW">
                <a:solidFill>
                  <a:srgbClr val="FF0000"/>
                </a:solidFill>
              </a:rPr>
              <a:t>person keypoint detection</a:t>
            </a:r>
            <a:r>
              <a:rPr lang="zh-TW"/>
              <a:t> are all better than the existing single-model algorithm.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Mask RCNN = Faster-RCNN + FCN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 to </a:t>
            </a:r>
            <a:r>
              <a:rPr lang="zh-TW">
                <a:solidFill>
                  <a:srgbClr val="E69138"/>
                </a:solidFill>
              </a:rPr>
              <a:t>Mask RCNN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426" y="1017725"/>
            <a:ext cx="5341151" cy="400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Sliding Windows Detector</a:t>
            </a:r>
            <a:endParaRPr/>
          </a:p>
        </p:txBody>
      </p:sp>
      <p:pic>
        <p:nvPicPr>
          <p:cNvPr id="137" name="Google Shape;1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3950"/>
            <a:ext cx="5241125" cy="37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0"/>
          <p:cNvSpPr txBox="1"/>
          <p:nvPr/>
        </p:nvSpPr>
        <p:spPr>
          <a:xfrm>
            <a:off x="5726900" y="4468175"/>
            <a:ext cx="28575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It cost too much time !!!</a:t>
            </a:r>
            <a:endParaRPr sz="18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69138"/>
                </a:solidFill>
              </a:rPr>
              <a:t>RCNN</a:t>
            </a:r>
            <a:r>
              <a:rPr lang="zh-TW"/>
              <a:t> - Selective Search</a:t>
            </a:r>
            <a:endParaRPr/>
          </a:p>
        </p:txBody>
      </p:sp>
      <p:sp>
        <p:nvSpPr>
          <p:cNvPr id="144" name="Google Shape;144;p31"/>
          <p:cNvSpPr txBox="1"/>
          <p:nvPr>
            <p:ph idx="1" type="body"/>
          </p:nvPr>
        </p:nvSpPr>
        <p:spPr>
          <a:xfrm>
            <a:off x="452675" y="4476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Regions of interest (ROI)</a:t>
            </a:r>
            <a:endParaRPr/>
          </a:p>
        </p:txBody>
      </p:sp>
      <p:pic>
        <p:nvPicPr>
          <p:cNvPr id="145" name="Google Shape;1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75" y="1182025"/>
            <a:ext cx="6946224" cy="319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69138"/>
                </a:solidFill>
              </a:rPr>
              <a:t>RCNN</a:t>
            </a:r>
            <a:endParaRPr/>
          </a:p>
        </p:txBody>
      </p:sp>
      <p:pic>
        <p:nvPicPr>
          <p:cNvPr id="151" name="Google Shape;1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2294075"/>
            <a:ext cx="7643875" cy="274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2"/>
          <p:cNvSpPr txBox="1"/>
          <p:nvPr>
            <p:ph idx="1" type="body"/>
          </p:nvPr>
        </p:nvSpPr>
        <p:spPr>
          <a:xfrm>
            <a:off x="466725" y="1102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Region proposal : selective search (ROIs)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Bounding box and classification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69138"/>
                </a:solidFill>
              </a:rPr>
              <a:t>Fast R-CNN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158" name="Google Shape;158;p33"/>
          <p:cNvSpPr txBox="1"/>
          <p:nvPr>
            <p:ph idx="1" type="body"/>
          </p:nvPr>
        </p:nvSpPr>
        <p:spPr>
          <a:xfrm>
            <a:off x="371225" y="1253250"/>
            <a:ext cx="66534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Region proposal from feature maps instead of input images.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Warp the patches to a fixd size using </a:t>
            </a:r>
            <a:r>
              <a:rPr lang="zh-TW">
                <a:solidFill>
                  <a:srgbClr val="FF0000"/>
                </a:solidFill>
              </a:rPr>
              <a:t>ROS pooling.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00" y="2297925"/>
            <a:ext cx="6448350" cy="278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